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71" r:id="rId5"/>
    <p:sldId id="262" r:id="rId6"/>
    <p:sldId id="259" r:id="rId7"/>
    <p:sldId id="260" r:id="rId8"/>
    <p:sldId id="26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9144000" cy="5143500" type="screen16x9"/>
  <p:notesSz cx="7315200" cy="9601200"/>
  <p:embeddedFontLst>
    <p:embeddedFont>
      <p:font typeface="Source Code Pro" panose="020B0604020202020204" charset="0"/>
      <p:regular r:id="rId19"/>
      <p:bold r:id="rId20"/>
    </p:embeddedFont>
    <p:embeddedFont>
      <p:font typeface="Consolas" panose="020B0609020204030204" pitchFamily="49" charset="0"/>
      <p:regular r:id="rId21"/>
      <p:bold r:id="rId22"/>
      <p:italic r:id="rId23"/>
      <p:boldItalic r:id="rId24"/>
    </p:embeddedFont>
    <p:embeddedFont>
      <p:font typeface="Amatic SC" panose="020B0604020202020204" charset="-79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678" autoAdjust="0"/>
  </p:normalViewPr>
  <p:slideViewPr>
    <p:cSldViewPr snapToGrid="0">
      <p:cViewPr>
        <p:scale>
          <a:sx n="63" d="100"/>
          <a:sy n="63" d="100"/>
        </p:scale>
        <p:origin x="2026" y="50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Elice" userId="c25dacb5-5751-4391-ad6d-69a39cb250a5" providerId="ADAL" clId="{E242F9DB-F171-4412-8E06-75404A3E1DD3}"/>
    <pc:docChg chg="undo custSel addSld delSld modSld sldOrd modNotesMaster">
      <pc:chgData name="Daniel Elice" userId="c25dacb5-5751-4391-ad6d-69a39cb250a5" providerId="ADAL" clId="{E242F9DB-F171-4412-8E06-75404A3E1DD3}" dt="2018-12-03T22:04:47.696" v="2742" actId="1076"/>
      <pc:docMkLst>
        <pc:docMk/>
      </pc:docMkLst>
      <pc:sldChg chg="modNotes">
        <pc:chgData name="Daniel Elice" userId="c25dacb5-5751-4391-ad6d-69a39cb250a5" providerId="ADAL" clId="{E242F9DB-F171-4412-8E06-75404A3E1DD3}" dt="2018-12-03T17:43:13.504" v="2229" actId="1076"/>
        <pc:sldMkLst>
          <pc:docMk/>
          <pc:sldMk cId="0" sldId="256"/>
        </pc:sldMkLst>
      </pc:sldChg>
      <pc:sldChg chg="modNotes">
        <pc:chgData name="Daniel Elice" userId="c25dacb5-5751-4391-ad6d-69a39cb250a5" providerId="ADAL" clId="{E242F9DB-F171-4412-8E06-75404A3E1DD3}" dt="2018-12-03T17:43:13.504" v="2229" actId="1076"/>
        <pc:sldMkLst>
          <pc:docMk/>
          <pc:sldMk cId="0" sldId="257"/>
        </pc:sldMkLst>
      </pc:sldChg>
      <pc:sldChg chg="modNotes">
        <pc:chgData name="Daniel Elice" userId="c25dacb5-5751-4391-ad6d-69a39cb250a5" providerId="ADAL" clId="{E242F9DB-F171-4412-8E06-75404A3E1DD3}" dt="2018-12-03T17:43:13.504" v="2229" actId="1076"/>
        <pc:sldMkLst>
          <pc:docMk/>
          <pc:sldMk cId="0" sldId="258"/>
        </pc:sldMkLst>
      </pc:sldChg>
      <pc:sldChg chg="modNotes modNotesTx">
        <pc:chgData name="Daniel Elice" userId="c25dacb5-5751-4391-ad6d-69a39cb250a5" providerId="ADAL" clId="{E242F9DB-F171-4412-8E06-75404A3E1DD3}" dt="2018-12-03T17:43:13.504" v="2229" actId="1076"/>
        <pc:sldMkLst>
          <pc:docMk/>
          <pc:sldMk cId="0" sldId="259"/>
        </pc:sldMkLst>
      </pc:sldChg>
      <pc:sldChg chg="modNotes modNotesTx">
        <pc:chgData name="Daniel Elice" userId="c25dacb5-5751-4391-ad6d-69a39cb250a5" providerId="ADAL" clId="{E242F9DB-F171-4412-8E06-75404A3E1DD3}" dt="2018-12-03T17:43:13.504" v="2229" actId="1076"/>
        <pc:sldMkLst>
          <pc:docMk/>
          <pc:sldMk cId="0" sldId="260"/>
        </pc:sldMkLst>
      </pc:sldChg>
      <pc:sldChg chg="addSp modSp modNotes modNotesTx">
        <pc:chgData name="Daniel Elice" userId="c25dacb5-5751-4391-ad6d-69a39cb250a5" providerId="ADAL" clId="{E242F9DB-F171-4412-8E06-75404A3E1DD3}" dt="2018-12-03T22:04:47.696" v="2742" actId="1076"/>
        <pc:sldMkLst>
          <pc:docMk/>
          <pc:sldMk cId="0" sldId="261"/>
        </pc:sldMkLst>
        <pc:picChg chg="add mod modCrop">
          <ac:chgData name="Daniel Elice" userId="c25dacb5-5751-4391-ad6d-69a39cb250a5" providerId="ADAL" clId="{E242F9DB-F171-4412-8E06-75404A3E1DD3}" dt="2018-12-03T22:04:02.536" v="2734" actId="14100"/>
          <ac:picMkLst>
            <pc:docMk/>
            <pc:sldMk cId="0" sldId="261"/>
            <ac:picMk id="2" creationId="{7150337B-43AD-47EA-815B-39A15B89D055}"/>
          </ac:picMkLst>
        </pc:picChg>
        <pc:picChg chg="add mod modCrop">
          <ac:chgData name="Daniel Elice" userId="c25dacb5-5751-4391-ad6d-69a39cb250a5" providerId="ADAL" clId="{E242F9DB-F171-4412-8E06-75404A3E1DD3}" dt="2018-12-03T22:04:47.696" v="2742" actId="1076"/>
          <ac:picMkLst>
            <pc:docMk/>
            <pc:sldMk cId="0" sldId="261"/>
            <ac:picMk id="3" creationId="{A87357E2-B01B-4314-8BB5-A268DDA445E6}"/>
          </ac:picMkLst>
        </pc:picChg>
      </pc:sldChg>
      <pc:sldChg chg="ord modNotes modNotesTx">
        <pc:chgData name="Daniel Elice" userId="c25dacb5-5751-4391-ad6d-69a39cb250a5" providerId="ADAL" clId="{E242F9DB-F171-4412-8E06-75404A3E1DD3}" dt="2018-12-03T18:10:58.134" v="2506" actId="20577"/>
        <pc:sldMkLst>
          <pc:docMk/>
          <pc:sldMk cId="0" sldId="262"/>
        </pc:sldMkLst>
      </pc:sldChg>
      <pc:sldChg chg="modNotes modNotesTx">
        <pc:chgData name="Daniel Elice" userId="c25dacb5-5751-4391-ad6d-69a39cb250a5" providerId="ADAL" clId="{E242F9DB-F171-4412-8E06-75404A3E1DD3}" dt="2018-12-03T17:43:13.504" v="2229" actId="1076"/>
        <pc:sldMkLst>
          <pc:docMk/>
          <pc:sldMk cId="0" sldId="263"/>
        </pc:sldMkLst>
      </pc:sldChg>
      <pc:sldChg chg="addSp delSp modSp modNotes modNotesTx">
        <pc:chgData name="Daniel Elice" userId="c25dacb5-5751-4391-ad6d-69a39cb250a5" providerId="ADAL" clId="{E242F9DB-F171-4412-8E06-75404A3E1DD3}" dt="2018-12-03T18:43:08.268" v="2729" actId="1076"/>
        <pc:sldMkLst>
          <pc:docMk/>
          <pc:sldMk cId="0" sldId="264"/>
        </pc:sldMkLst>
        <pc:picChg chg="add del mod modCrop">
          <ac:chgData name="Daniel Elice" userId="c25dacb5-5751-4391-ad6d-69a39cb250a5" providerId="ADAL" clId="{E242F9DB-F171-4412-8E06-75404A3E1DD3}" dt="2018-12-03T18:40:21.848" v="2685" actId="478"/>
          <ac:picMkLst>
            <pc:docMk/>
            <pc:sldMk cId="0" sldId="264"/>
            <ac:picMk id="2" creationId="{3DB022CD-42F8-40C1-9C9A-1049D9A88FC0}"/>
          </ac:picMkLst>
        </pc:picChg>
        <pc:picChg chg="add del mod modCrop">
          <ac:chgData name="Daniel Elice" userId="c25dacb5-5751-4391-ad6d-69a39cb250a5" providerId="ADAL" clId="{E242F9DB-F171-4412-8E06-75404A3E1DD3}" dt="2018-12-03T18:42:41.164" v="2722" actId="478"/>
          <ac:picMkLst>
            <pc:docMk/>
            <pc:sldMk cId="0" sldId="264"/>
            <ac:picMk id="3" creationId="{FC55015B-B231-428A-B80E-1B09C5D99632}"/>
          </ac:picMkLst>
        </pc:picChg>
        <pc:picChg chg="add mod modCrop">
          <ac:chgData name="Daniel Elice" userId="c25dacb5-5751-4391-ad6d-69a39cb250a5" providerId="ADAL" clId="{E242F9DB-F171-4412-8E06-75404A3E1DD3}" dt="2018-12-03T18:43:08.268" v="2729" actId="1076"/>
          <ac:picMkLst>
            <pc:docMk/>
            <pc:sldMk cId="0" sldId="264"/>
            <ac:picMk id="1026" creationId="{89BA76F9-0CF3-4E6D-9546-A66C0F905D94}"/>
          </ac:picMkLst>
        </pc:picChg>
      </pc:sldChg>
      <pc:sldChg chg="modNotes modNotesTx">
        <pc:chgData name="Daniel Elice" userId="c25dacb5-5751-4391-ad6d-69a39cb250a5" providerId="ADAL" clId="{E242F9DB-F171-4412-8E06-75404A3E1DD3}" dt="2018-12-03T18:36:34.200" v="2677" actId="6549"/>
        <pc:sldMkLst>
          <pc:docMk/>
          <pc:sldMk cId="0" sldId="265"/>
        </pc:sldMkLst>
      </pc:sldChg>
      <pc:sldChg chg="modNotes modNotesTx">
        <pc:chgData name="Daniel Elice" userId="c25dacb5-5751-4391-ad6d-69a39cb250a5" providerId="ADAL" clId="{E242F9DB-F171-4412-8E06-75404A3E1DD3}" dt="2018-12-03T17:43:13.504" v="2229" actId="1076"/>
        <pc:sldMkLst>
          <pc:docMk/>
          <pc:sldMk cId="0" sldId="266"/>
        </pc:sldMkLst>
      </pc:sldChg>
      <pc:sldChg chg="modNotes">
        <pc:chgData name="Daniel Elice" userId="c25dacb5-5751-4391-ad6d-69a39cb250a5" providerId="ADAL" clId="{E242F9DB-F171-4412-8E06-75404A3E1DD3}" dt="2018-12-03T17:43:13.504" v="2229" actId="1076"/>
        <pc:sldMkLst>
          <pc:docMk/>
          <pc:sldMk cId="0" sldId="267"/>
        </pc:sldMkLst>
      </pc:sldChg>
      <pc:sldChg chg="modNotes">
        <pc:chgData name="Daniel Elice" userId="c25dacb5-5751-4391-ad6d-69a39cb250a5" providerId="ADAL" clId="{E242F9DB-F171-4412-8E06-75404A3E1DD3}" dt="2018-12-03T17:43:13.504" v="2229" actId="1076"/>
        <pc:sldMkLst>
          <pc:docMk/>
          <pc:sldMk cId="0" sldId="268"/>
        </pc:sldMkLst>
      </pc:sldChg>
      <pc:sldChg chg="modNotes">
        <pc:chgData name="Daniel Elice" userId="c25dacb5-5751-4391-ad6d-69a39cb250a5" providerId="ADAL" clId="{E242F9DB-F171-4412-8E06-75404A3E1DD3}" dt="2018-12-03T17:43:13.504" v="2229" actId="1076"/>
        <pc:sldMkLst>
          <pc:docMk/>
          <pc:sldMk cId="0" sldId="269"/>
        </pc:sldMkLst>
      </pc:sldChg>
      <pc:sldChg chg="modNotes">
        <pc:chgData name="Daniel Elice" userId="c25dacb5-5751-4391-ad6d-69a39cb250a5" providerId="ADAL" clId="{E242F9DB-F171-4412-8E06-75404A3E1DD3}" dt="2018-12-03T17:43:13.504" v="2229" actId="1076"/>
        <pc:sldMkLst>
          <pc:docMk/>
          <pc:sldMk cId="0" sldId="270"/>
        </pc:sldMkLst>
      </pc:sldChg>
      <pc:sldChg chg="addSp delSp modSp add ord modNotes modNotesTx">
        <pc:chgData name="Daniel Elice" userId="c25dacb5-5751-4391-ad6d-69a39cb250a5" providerId="ADAL" clId="{E242F9DB-F171-4412-8E06-75404A3E1DD3}" dt="2018-12-03T18:09:23.429" v="2439" actId="20577"/>
        <pc:sldMkLst>
          <pc:docMk/>
          <pc:sldMk cId="3767340131" sldId="271"/>
        </pc:sldMkLst>
        <pc:spChg chg="mod">
          <ac:chgData name="Daniel Elice" userId="c25dacb5-5751-4391-ad6d-69a39cb250a5" providerId="ADAL" clId="{E242F9DB-F171-4412-8E06-75404A3E1DD3}" dt="2018-12-01T16:49:13.265" v="735" actId="20577"/>
          <ac:spMkLst>
            <pc:docMk/>
            <pc:sldMk cId="3767340131" sldId="271"/>
            <ac:spMk id="2" creationId="{69DB9A61-0025-4201-80C0-B7035BBBC18D}"/>
          </ac:spMkLst>
        </pc:spChg>
        <pc:spChg chg="mod">
          <ac:chgData name="Daniel Elice" userId="c25dacb5-5751-4391-ad6d-69a39cb250a5" providerId="ADAL" clId="{E242F9DB-F171-4412-8E06-75404A3E1DD3}" dt="2018-12-01T16:49:15.768" v="736" actId="20577"/>
          <ac:spMkLst>
            <pc:docMk/>
            <pc:sldMk cId="3767340131" sldId="271"/>
            <ac:spMk id="3" creationId="{93048013-136B-4D28-BFBA-720B2289C148}"/>
          </ac:spMkLst>
        </pc:spChg>
        <pc:spChg chg="add del">
          <ac:chgData name="Daniel Elice" userId="c25dacb5-5751-4391-ad6d-69a39cb250a5" providerId="ADAL" clId="{E242F9DB-F171-4412-8E06-75404A3E1DD3}" dt="2018-12-01T16:43:40.329" v="608" actId="478"/>
          <ac:spMkLst>
            <pc:docMk/>
            <pc:sldMk cId="3767340131" sldId="271"/>
            <ac:spMk id="4" creationId="{5AAB9211-091B-4663-BDEF-0C742B86F06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61df21a87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61df21a87_0_2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Skbuff</a:t>
            </a:r>
            <a:r>
              <a:rPr lang="en-US" dirty="0">
                <a:sym typeface="Wingdings" panose="05000000000000000000" pitchFamily="2" charset="2"/>
              </a:rPr>
              <a:t> generic buffer for all packets</a:t>
            </a:r>
          </a:p>
          <a:p>
            <a:pPr marL="0" indent="0">
              <a:buNone/>
            </a:pPr>
            <a:r>
              <a:rPr lang="en-US" dirty="0" err="1">
                <a:sym typeface="Wingdings" panose="05000000000000000000" pitchFamily="2" charset="2"/>
              </a:rPr>
              <a:t>Get_skbuff</a:t>
            </a:r>
            <a:r>
              <a:rPr lang="en-US" dirty="0">
                <a:sym typeface="Wingdings" panose="05000000000000000000" pitchFamily="2" charset="2"/>
              </a:rPr>
              <a:t>() reads the address of the </a:t>
            </a:r>
            <a:r>
              <a:rPr lang="en-US" dirty="0" err="1">
                <a:sym typeface="Wingdings" panose="05000000000000000000" pitchFamily="2" charset="2"/>
              </a:rPr>
              <a:t>sk_buff</a:t>
            </a:r>
            <a:r>
              <a:rPr lang="en-US" dirty="0">
                <a:sym typeface="Wingdings" panose="05000000000000000000" pitchFamily="2" charset="2"/>
              </a:rPr>
              <a:t> structure.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Once we get the address, it’s possible to find the sock structure using an offset of 0x24 (</a:t>
            </a:r>
            <a:r>
              <a:rPr lang="en-US" dirty="0" err="1">
                <a:sym typeface="Wingdings" panose="05000000000000000000" pitchFamily="2" charset="2"/>
              </a:rPr>
              <a:t>sock_addr</a:t>
            </a:r>
            <a:r>
              <a:rPr lang="en-US" dirty="0">
                <a:sym typeface="Wingdings" panose="05000000000000000000" pitchFamily="2" charset="2"/>
              </a:rPr>
              <a:t> in our code)</a:t>
            </a:r>
          </a:p>
          <a:p>
            <a:pPr marL="0" indent="0">
              <a:buNone/>
            </a:pPr>
            <a:r>
              <a:rPr lang="en-US" dirty="0" err="1">
                <a:sym typeface="Wingdings" panose="05000000000000000000" pitchFamily="2" charset="2"/>
              </a:rPr>
              <a:t>Struc</a:t>
            </a:r>
            <a:r>
              <a:rPr lang="en-US" dirty="0">
                <a:sym typeface="Wingdings" panose="05000000000000000000" pitchFamily="2" charset="2"/>
              </a:rPr>
              <a:t> sock is a network layer representation of the sockets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61df21a87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61df21a87_0_2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With the address of the sock structure, we scan down looking for </a:t>
            </a:r>
            <a:r>
              <a:rPr lang="en-US" dirty="0" err="1"/>
              <a:t>sk_rcvtimeo</a:t>
            </a:r>
            <a:r>
              <a:rPr lang="en-US" dirty="0"/>
              <a:t> by testing for the value 0x7FFFFFFFFFFFFFFF.</a:t>
            </a:r>
          </a:p>
          <a:p>
            <a:pPr marL="0" indent="0">
              <a:buNone/>
            </a:pPr>
            <a:r>
              <a:rPr lang="en-US" dirty="0"/>
              <a:t>24 bytes above </a:t>
            </a:r>
            <a:r>
              <a:rPr lang="en-US" dirty="0" err="1"/>
              <a:t>sk_rcvtimeo</a:t>
            </a:r>
            <a:r>
              <a:rPr lang="en-US" dirty="0"/>
              <a:t> should be current </a:t>
            </a:r>
            <a:r>
              <a:rPr lang="en-US" dirty="0" err="1"/>
              <a:t>uid</a:t>
            </a:r>
            <a:r>
              <a:rPr lang="en-US" dirty="0"/>
              <a:t> of user</a:t>
            </a:r>
          </a:p>
          <a:p>
            <a:pPr marL="0" indent="0">
              <a:buNone/>
            </a:pPr>
            <a:r>
              <a:rPr lang="en-US" dirty="0"/>
              <a:t>If it does, then </a:t>
            </a:r>
            <a:r>
              <a:rPr lang="en-US" dirty="0" err="1"/>
              <a:t>sk_rcvteimeo</a:t>
            </a:r>
            <a:r>
              <a:rPr lang="en-US" dirty="0"/>
              <a:t> has been found. The </a:t>
            </a:r>
            <a:r>
              <a:rPr lang="en-US" dirty="0" err="1"/>
              <a:t>sk_peercred</a:t>
            </a:r>
            <a:r>
              <a:rPr lang="en-US" dirty="0"/>
              <a:t> will be 8 bytes above </a:t>
            </a:r>
            <a:r>
              <a:rPr lang="en-US" dirty="0" err="1"/>
              <a:t>sk_rcvtimeo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 err="1"/>
              <a:t>Sk_peer_cred</a:t>
            </a:r>
            <a:r>
              <a:rPr lang="en-US" dirty="0"/>
              <a:t> contains address to the credential structure that can be overwritten to escalate privileges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61df21a87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61df21a87_0_3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Trying to overwrite </a:t>
            </a:r>
            <a:r>
              <a:rPr lang="en-US" dirty="0" err="1"/>
              <a:t>cred_structure</a:t>
            </a:r>
            <a:r>
              <a:rPr lang="en-US" dirty="0"/>
              <a:t> here to escalate privileges.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976748c5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976748c50_0_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61d29fc5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61d29fc51_0_1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61d29fc5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61d29fc51_0_2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61d29fc5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61d29fc51_0_3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461d29fc5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461d29fc51_0_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461d29fc5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461d29fc51_0_1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Check_alu_op</a:t>
            </a:r>
            <a:r>
              <a:rPr lang="en-US" dirty="0"/>
              <a:t>() function’s purpose is to check the validity of the 32-bit and 64- bit arithmetic operations</a:t>
            </a:r>
          </a:p>
          <a:p>
            <a:r>
              <a:rPr lang="en-US" dirty="0"/>
              <a:t>BPF_ALU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the </a:t>
            </a:r>
            <a:r>
              <a:rPr lang="en-US" dirty="0" err="1"/>
              <a:t>alu</a:t>
            </a:r>
            <a:r>
              <a:rPr lang="en-US" dirty="0"/>
              <a:t> instructions perform operations between the accumulator and index register or constant and store the result back in the accumulator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422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976748c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976748c50_0_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Originally, only the line in red was implemented here.</a:t>
            </a:r>
          </a:p>
          <a:p>
            <a:pPr marL="0" indent="0">
              <a:buNone/>
            </a:pPr>
            <a:r>
              <a:rPr lang="en-US" dirty="0"/>
              <a:t>The improper arithmetic made it possible for sign extension to occur in both cases. Sign extension is basically increasing the number of bits while keeping the number’s sign and value.</a:t>
            </a:r>
          </a:p>
          <a:p>
            <a:pPr marL="0" indent="0">
              <a:buNone/>
            </a:pPr>
            <a:r>
              <a:rPr lang="en-US" dirty="0"/>
              <a:t>With the new fix, sign extension will only occur in the BPF_ALU64 (due to the if/else statement)</a:t>
            </a:r>
          </a:p>
          <a:p>
            <a:pPr marL="0" indent="0">
              <a:buNone/>
            </a:pPr>
            <a:r>
              <a:rPr lang="en-US" dirty="0"/>
              <a:t>If… case: r1=r2, copy register state to </a:t>
            </a:r>
            <a:r>
              <a:rPr lang="en-US" dirty="0" err="1"/>
              <a:t>dest</a:t>
            </a:r>
            <a:r>
              <a:rPr lang="en-US" dirty="0"/>
              <a:t> </a:t>
            </a:r>
            <a:r>
              <a:rPr lang="en-US" dirty="0" err="1"/>
              <a:t>reg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61d29fc5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61d29fc51_0_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Three main functions: </a:t>
            </a:r>
            <a:br>
              <a:rPr lang="en-US" dirty="0"/>
            </a:br>
            <a:r>
              <a:rPr lang="en-US" dirty="0"/>
              <a:t>1. initialize()</a:t>
            </a:r>
          </a:p>
          <a:p>
            <a:pPr marL="0" indent="0">
              <a:buNone/>
            </a:pPr>
            <a:r>
              <a:rPr lang="en-US" dirty="0"/>
              <a:t>2. </a:t>
            </a:r>
            <a:r>
              <a:rPr lang="en-US" dirty="0" err="1"/>
              <a:t>find_cred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3. </a:t>
            </a:r>
            <a:r>
              <a:rPr lang="en-US" dirty="0" err="1"/>
              <a:t>hammer_cred</a:t>
            </a:r>
            <a:r>
              <a:rPr lang="en-US" dirty="0"/>
              <a:t>()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461df21a8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461df21a87_0_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BPF maps</a:t>
            </a:r>
            <a:r>
              <a:rPr lang="en-US" dirty="0">
                <a:sym typeface="Wingdings" panose="05000000000000000000" pitchFamily="2" charset="2"/>
              </a:rPr>
              <a:t> created from </a:t>
            </a:r>
            <a:r>
              <a:rPr lang="en-US" dirty="0" err="1">
                <a:sym typeface="Wingdings" panose="05000000000000000000" pitchFamily="2" charset="2"/>
              </a:rPr>
              <a:t>userspace</a:t>
            </a:r>
            <a:r>
              <a:rPr lang="en-US" dirty="0">
                <a:sym typeface="Wingdings" panose="05000000000000000000" pitchFamily="2" charset="2"/>
              </a:rPr>
              <a:t> using the BPF system call. The BPF </a:t>
            </a:r>
            <a:r>
              <a:rPr lang="en-US" dirty="0" err="1">
                <a:sym typeface="Wingdings" panose="05000000000000000000" pitchFamily="2" charset="2"/>
              </a:rPr>
              <a:t>syscall</a:t>
            </a:r>
            <a:r>
              <a:rPr lang="en-US" dirty="0">
                <a:sym typeface="Wingdings" panose="05000000000000000000" pitchFamily="2" charset="2"/>
              </a:rPr>
              <a:t> returns a file descriptor for the map.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Once a map is created, elements can be accessed from </a:t>
            </a:r>
            <a:r>
              <a:rPr lang="en-US" dirty="0" err="1">
                <a:sym typeface="Wingdings" panose="05000000000000000000" pitchFamily="2" charset="2"/>
              </a:rPr>
              <a:t>userspace</a:t>
            </a:r>
            <a:r>
              <a:rPr lang="en-US" dirty="0">
                <a:sym typeface="Wingdings" panose="05000000000000000000" pitchFamily="2" charset="2"/>
              </a:rPr>
              <a:t> using the BPF system call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Maps are automatically deallocated once the user process that created the map terminates.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61df21a8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61df21a87_0_6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U32 </a:t>
            </a:r>
            <a:r>
              <a:rPr lang="en-US" dirty="0">
                <a:sym typeface="Wingdings" panose="05000000000000000000" pitchFamily="2" charset="2"/>
              </a:rPr>
              <a:t> unsigned </a:t>
            </a:r>
            <a:r>
              <a:rPr lang="en-US" dirty="0" err="1">
                <a:sym typeface="Wingdings" panose="05000000000000000000" pitchFamily="2" charset="2"/>
              </a:rPr>
              <a:t>int</a:t>
            </a:r>
            <a:r>
              <a:rPr lang="en-US" dirty="0">
                <a:sym typeface="Wingdings" panose="05000000000000000000" pitchFamily="2" charset="2"/>
              </a:rPr>
              <a:t>, 0xFFFFFFFF max value an unsigned 32 bit </a:t>
            </a:r>
            <a:r>
              <a:rPr lang="en-US" dirty="0" err="1">
                <a:sym typeface="Wingdings" panose="05000000000000000000" pitchFamily="2" charset="2"/>
              </a:rPr>
              <a:t>int</a:t>
            </a:r>
            <a:r>
              <a:rPr lang="en-US" dirty="0">
                <a:sym typeface="Wingdings" panose="05000000000000000000" pitchFamily="2" charset="2"/>
              </a:rPr>
              <a:t> can hold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If integer could be negative, then that number would actually be -1 using two’s complement.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61df21a8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61df21a87_0_1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Socketpair</a:t>
            </a:r>
            <a:r>
              <a:rPr lang="en-US" dirty="0">
                <a:sym typeface="Wingdings" panose="05000000000000000000" pitchFamily="2" charset="2"/>
              </a:rPr>
              <a:t> creates an unnamed pair of connected sockets. Returns 0 if success.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 err="1">
                <a:sym typeface="Wingdings" panose="05000000000000000000" pitchFamily="2" charset="2"/>
              </a:rPr>
              <a:t>Setsockopt</a:t>
            </a:r>
            <a:r>
              <a:rPr lang="en-US" dirty="0">
                <a:sym typeface="Wingdings" panose="05000000000000000000" pitchFamily="2" charset="2"/>
              </a:rPr>
              <a:t> setting options for the socket. Returns 0 if success. 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vedetails.com/cve/CVE-2018-13406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5fi1sBrVeYVk-E8YH0Pfm_8JMhZBaIq7/view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8100" lvl="0" indent="0" algn="l" rtl="0">
              <a:lnSpc>
                <a:spcPct val="200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sz="1200" u="sng">
              <a:solidFill>
                <a:srgbClr val="008000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CVE-2017-16995</a:t>
            </a: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Elizabeth Hubbard, Daniel Elice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FIND_CRED()</a:t>
            </a:r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getuid()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get_skbuff()</a:t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 rotWithShape="1">
          <a:blip r:embed="rId3">
            <a:alphaModFix/>
          </a:blip>
          <a:srcRect l="9576" t="18371" r="54260" b="15947"/>
          <a:stretch/>
        </p:blipFill>
        <p:spPr>
          <a:xfrm>
            <a:off x="5195300" y="570525"/>
            <a:ext cx="3636999" cy="440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Image result for struct sk_buff stack sock struct">
            <a:extLst>
              <a:ext uri="{FF2B5EF4-FFF2-40B4-BE49-F238E27FC236}">
                <a16:creationId xmlns:a16="http://schemas.microsoft.com/office/drawing/2014/main" id="{89BA76F9-0CF3-4E6D-9546-A66C0F905D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6" t="26666" r="38445" b="32207"/>
          <a:stretch/>
        </p:blipFill>
        <p:spPr bwMode="auto">
          <a:xfrm>
            <a:off x="1388380" y="2230789"/>
            <a:ext cx="3636999" cy="274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FIND_CRED()</a:t>
            </a:r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212100" cy="37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sk_rcvtimeo 0x7FFFFFFFFFFFFFFF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sk_peer_cred-&gt; contained address of credential structure which could be overwritten to escalate privileges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Cred_struct -&gt; stored sk_peer_cred</a:t>
            </a:r>
            <a:endParaRPr dirty="0"/>
          </a:p>
        </p:txBody>
      </p:sp>
      <p:pic>
        <p:nvPicPr>
          <p:cNvPr id="117" name="Google Shape;117;p22"/>
          <p:cNvPicPr preferRelativeResize="0"/>
          <p:nvPr/>
        </p:nvPicPr>
        <p:blipFill rotWithShape="1">
          <a:blip r:embed="rId3">
            <a:alphaModFix/>
          </a:blip>
          <a:srcRect l="12118" t="27209" r="36467" b="24263"/>
          <a:stretch/>
        </p:blipFill>
        <p:spPr>
          <a:xfrm>
            <a:off x="3523750" y="96725"/>
            <a:ext cx="5308545" cy="33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 rotWithShape="1">
          <a:blip r:embed="rId4">
            <a:alphaModFix/>
          </a:blip>
          <a:srcRect l="16492" t="27016" r="62825" b="37454"/>
          <a:stretch/>
        </p:blipFill>
        <p:spPr>
          <a:xfrm>
            <a:off x="6177550" y="2571750"/>
            <a:ext cx="2246372" cy="257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HAMMER_CRED()</a:t>
            </a:r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4332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 -&gt; cred_structure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w64(w)</a:t>
            </a:r>
            <a:br>
              <a:rPr lang="en"/>
            </a:br>
            <a:r>
              <a:rPr lang="en"/>
              <a:t>- Writes a value to an address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Overwrites cred structure, assigns 0 to UID, gains root privilege</a:t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 rotWithShape="1">
          <a:blip r:embed="rId3">
            <a:alphaModFix/>
          </a:blip>
          <a:srcRect l="9690" t="43156" r="58652" b="27554"/>
          <a:stretch/>
        </p:blipFill>
        <p:spPr>
          <a:xfrm>
            <a:off x="4644300" y="1549587"/>
            <a:ext cx="4374898" cy="269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 rotWithShape="1">
          <a:blip r:embed="rId3">
            <a:alphaModFix/>
          </a:blip>
          <a:srcRect l="18802" t="11599" r="15338" b="38662"/>
          <a:stretch/>
        </p:blipFill>
        <p:spPr>
          <a:xfrm>
            <a:off x="409900" y="607075"/>
            <a:ext cx="8324198" cy="3929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of Exploit</a:t>
            </a:r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Video:</a:t>
            </a:r>
            <a:endParaRPr/>
          </a:p>
        </p:txBody>
      </p:sp>
      <p:pic>
        <p:nvPicPr>
          <p:cNvPr id="139" name="Google Shape;139;p25" title="Video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0700" y="910300"/>
            <a:ext cx="5302600" cy="397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(How it affects CIA Triad)</a:t>
            </a:r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/>
              <a:t>Confidentiality:</a:t>
            </a:r>
            <a:r>
              <a:rPr lang="en"/>
              <a:t> The attacker now has access to all of the system files.  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/>
              <a:t>Integrity:</a:t>
            </a:r>
            <a:r>
              <a:rPr lang="en"/>
              <a:t>The entire system is compromised, there is no longer any system protection. 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/>
              <a:t>Availability:</a:t>
            </a:r>
            <a:r>
              <a:rPr lang="en"/>
              <a:t> Once the  attacker has kernel access they can make those resources completely unavailable.</a:t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4975" y="3410175"/>
            <a:ext cx="2857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311700" y="87319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152" name="Google Shape;152;p27"/>
          <p:cNvSpPr txBox="1">
            <a:spLocks noGrp="1"/>
          </p:cNvSpPr>
          <p:nvPr>
            <p:ph type="body" idx="1"/>
          </p:nvPr>
        </p:nvSpPr>
        <p:spPr>
          <a:xfrm>
            <a:off x="311700" y="758892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100" dirty="0"/>
              <a:t>[1] “CVE-2017-16995,” NVD-CVE-2017-5638. [Online]. Available: https://nvd.nist.gov/vuln/detail/CVE-2017-16995. [Accessed: 28-Nov2018]. </a:t>
            </a:r>
          </a:p>
          <a:p>
            <a:pPr marL="0" lvl="0" indent="0">
              <a:buNone/>
            </a:pPr>
            <a:r>
              <a:rPr lang="en-US" sz="1100" dirty="0"/>
              <a:t>[2] </a:t>
            </a:r>
            <a:r>
              <a:rPr lang="en-US" sz="1100" dirty="0" err="1"/>
              <a:t>Rlarabee</a:t>
            </a:r>
            <a:r>
              <a:rPr lang="en-US" sz="1100" dirty="0"/>
              <a:t>, “Exploit,” </a:t>
            </a:r>
            <a:r>
              <a:rPr lang="en-US" sz="1100" dirty="0" err="1"/>
              <a:t>ExploitDBcom</a:t>
            </a:r>
            <a:r>
              <a:rPr lang="en-US" sz="1100" dirty="0"/>
              <a:t> RSS. [Online]. Available: https://exploit-db.com/exploits/45010. [Accessed: 28-Nov-2018]. </a:t>
            </a:r>
          </a:p>
          <a:p>
            <a:pPr marL="0" lvl="0" indent="0">
              <a:buNone/>
            </a:pPr>
            <a:r>
              <a:rPr lang="en-US" sz="1100" dirty="0"/>
              <a:t>[3] “Jem’s Guide: How to compile and install a new Linux kernel,” Language in George Orwell’s Nineteen Eighty-Four (1984). [Online]. Available: http://www.berkes.ca/guides/linus_kernel.html. [Accessed: 28-Nov-2018]. </a:t>
            </a:r>
          </a:p>
          <a:p>
            <a:pPr marL="0" lvl="0" indent="0">
              <a:buNone/>
            </a:pPr>
            <a:r>
              <a:rPr lang="en-US" sz="1100" dirty="0"/>
              <a:t>[4] M. </a:t>
            </a:r>
            <a:r>
              <a:rPr lang="en-US" sz="1100" dirty="0" err="1"/>
              <a:t>Cherny</a:t>
            </a:r>
            <a:r>
              <a:rPr lang="en-US" sz="1100" dirty="0"/>
              <a:t>, “</a:t>
            </a:r>
            <a:r>
              <a:rPr lang="en-US" sz="1100" dirty="0" err="1"/>
              <a:t>eBPF</a:t>
            </a:r>
            <a:r>
              <a:rPr lang="en-US" sz="1100" dirty="0"/>
              <a:t> Vulnerability (CVE-2017-16995): When the Doorman Becomes the Backdoor,” Container and Cloud-Native applications Security. [Online]. Available: https://blog.aquasec.com/ebpf-vulnerability-cve-2017-16995-whenthe-doorman-becomes-the-backdoor. [Accessed: 28-Nov-2018].  </a:t>
            </a:r>
          </a:p>
          <a:p>
            <a:pPr marL="0" lvl="0" indent="0">
              <a:buNone/>
            </a:pPr>
            <a:r>
              <a:rPr lang="en-US" sz="1100" dirty="0"/>
              <a:t>[5] </a:t>
            </a:r>
            <a:r>
              <a:rPr lang="en-US" sz="1100" dirty="0" err="1"/>
              <a:t>Dangokyo</a:t>
            </a:r>
            <a:r>
              <a:rPr lang="en-US" sz="1100" dirty="0"/>
              <a:t>, “Analysis on CVE-2017-16995,” </a:t>
            </a:r>
            <a:r>
              <a:rPr lang="ja-JP" altLang="en-US" sz="1100" dirty="0"/>
              <a:t>氷</a:t>
            </a:r>
          </a:p>
          <a:p>
            <a:pPr marL="0" lvl="0" indent="0">
              <a:buNone/>
            </a:pPr>
            <a:r>
              <a:rPr lang="ja-JP" altLang="en-US" sz="1100" dirty="0"/>
              <a:t> 菓 </a:t>
            </a:r>
            <a:r>
              <a:rPr lang="en-US" altLang="ja-JP" sz="1100" dirty="0"/>
              <a:t>, 24-</a:t>
            </a:r>
            <a:r>
              <a:rPr lang="en-US" sz="1100" dirty="0"/>
              <a:t>May-2018. [Online]. </a:t>
            </a:r>
            <a:r>
              <a:rPr lang="en-US" sz="1100" dirty="0" err="1"/>
              <a:t>Availalble</a:t>
            </a:r>
            <a:r>
              <a:rPr lang="en-US" sz="1100" dirty="0"/>
              <a:t>: https://dangokyo.me/2018/05/24/analysis-oncve-2017-16995/. [Accessed: 28-Nov-2018]. </a:t>
            </a:r>
          </a:p>
          <a:p>
            <a:pPr marL="0" lvl="0" indent="0">
              <a:buNone/>
            </a:pPr>
            <a:r>
              <a:rPr lang="en-US" sz="1100" dirty="0"/>
              <a:t>[6] “What are BPF Maps and how are they used in </a:t>
            </a:r>
            <a:r>
              <a:rPr lang="en-US" sz="1100" dirty="0" err="1"/>
              <a:t>stapbpf</a:t>
            </a:r>
            <a:r>
              <a:rPr lang="en-US" sz="1100" dirty="0"/>
              <a:t>,” RHD Blog, 20-Apr-2018. [Online]. Available: https://developers.redhat.com/blog/2017/12/15/bpf-maps-usedstapbpf/. [Accessed: 29-Nov-2018]. </a:t>
            </a:r>
          </a:p>
          <a:p>
            <a:pPr marL="0" lvl="0" indent="0">
              <a:buNone/>
            </a:pPr>
            <a:r>
              <a:rPr lang="en-US" sz="1100" dirty="0"/>
              <a:t>[7] </a:t>
            </a:r>
            <a:r>
              <a:rPr lang="en-US" sz="1100" dirty="0" err="1"/>
              <a:t>sem_wait</a:t>
            </a:r>
            <a:r>
              <a:rPr lang="en-US" sz="1100" dirty="0"/>
              <a:t>(3) - Linux manual page. [Online]. Available: http://man7.org/linux/man-pages/man2/bpf.2.html. [Accessed: 29Nov-2018]. </a:t>
            </a:r>
          </a:p>
          <a:p>
            <a:pPr marL="0" lvl="0" indent="0">
              <a:buNone/>
            </a:pPr>
            <a:r>
              <a:rPr lang="en-US" sz="1100" dirty="0"/>
              <a:t>[8] README - kernel/git/</a:t>
            </a:r>
            <a:r>
              <a:rPr lang="en-US" sz="1100" dirty="0" err="1"/>
              <a:t>torvalds</a:t>
            </a:r>
            <a:r>
              <a:rPr lang="en-US" sz="1100" dirty="0"/>
              <a:t>/</a:t>
            </a:r>
            <a:r>
              <a:rPr lang="en-US" sz="1100" dirty="0" err="1"/>
              <a:t>linux.git</a:t>
            </a:r>
            <a:r>
              <a:rPr lang="en-US" sz="1100" dirty="0"/>
              <a:t> - Linux kernel source tree. [Online]. Available: https://git.kernel.org/pub/scm/linux/kernel/git/torvalds/linux.git/com </a:t>
            </a:r>
            <a:r>
              <a:rPr lang="en-US" sz="1100" dirty="0" err="1"/>
              <a:t>mit</a:t>
            </a:r>
            <a:r>
              <a:rPr lang="en-US" sz="1100" dirty="0"/>
              <a:t>/?id=95a762e2c8c942780948091f8f2a4f32fce1ac6f. [Accessed: 29-Nov-2018]. </a:t>
            </a:r>
            <a:endParaRPr sz="1100" dirty="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Vulnerability: CVE-2017-16995	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100">
                <a:solidFill>
                  <a:srgbClr val="000000"/>
                </a:solidFill>
              </a:rPr>
              <a:t>“The check_alu_op function in kernel/bpf/verifier.c in the Linux kernel through 4.14.8 allows local users to cause a denial of service (memory corruption) or possibly have unspecified other impact by leveraging incorrect sign extension”[1].</a:t>
            </a:r>
            <a:endParaRPr sz="1100">
              <a:solidFill>
                <a:srgbClr val="000000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>
                <a:solidFill>
                  <a:srgbClr val="000000"/>
                </a:solidFill>
              </a:rPr>
              <a:t>Earlier versions of Linux, prior to version 4.14.8 utilize Berkeley Packet Filter (BPF). BPF is a way to perform packet filtering at the kernel level. There is also the Extended/enhanced Berkeley Packet Filter (eBPF). eBPF provides the ability to attach to almost any location in the kernel.</a:t>
            </a:r>
            <a:endParaRPr sz="1100">
              <a:solidFill>
                <a:srgbClr val="000000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>
                <a:solidFill>
                  <a:srgbClr val="000000"/>
                </a:solidFill>
              </a:rPr>
              <a:t>The verifier is used to determine if an eBPF function is safe or not</a:t>
            </a: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It </a:t>
            </a:r>
            <a:r>
              <a:rPr lang="en" sz="1100">
                <a:solidFill>
                  <a:srgbClr val="000000"/>
                </a:solidFill>
              </a:rPr>
              <a:t>has the job of blocking malicious programs. </a:t>
            </a:r>
            <a:endParaRPr sz="1100">
              <a:solidFill>
                <a:srgbClr val="000000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113" y="3201313"/>
            <a:ext cx="26193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Cause of Vulnerability</a:t>
            </a:r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There is an improper arithmetic/sign-extension in the check_alu_op() function which is located in the verifier.c. </a:t>
            </a:r>
            <a:endParaRPr sz="1500">
              <a:solidFill>
                <a:srgbClr val="0000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This improper arithmetic/sign-extension in the check_alu_op() function allows a malicious actor to bypass the BPF verifier, load BPF code, and create have unlimited read/write permissions to the kernel. </a:t>
            </a:r>
            <a:endParaRPr sz="1500">
              <a:solidFill>
                <a:srgbClr val="000000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B9A61-0025-4201-80C0-B7035BBBC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cases in the </a:t>
            </a:r>
            <a:r>
              <a:rPr lang="en-US" dirty="0" err="1"/>
              <a:t>check_alu_op</a:t>
            </a:r>
            <a:r>
              <a:rPr lang="en-US" dirty="0"/>
              <a:t>() function: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48013-136B-4D28-BFBA-720B2289C1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BPF_ALU64|BPF_MOV|BPF_K (load 32-bit immediate, sign-extended to 64-bit)</a:t>
            </a:r>
            <a:br>
              <a:rPr lang="en-US" dirty="0"/>
            </a:br>
            <a:endParaRPr lang="en-US" dirty="0"/>
          </a:p>
          <a:p>
            <a:r>
              <a:rPr lang="en-US" dirty="0"/>
              <a:t>BPF_ALU|BPF_MOV|BPF_K (load 32-bit immediate, zero-padded to 64-bit);</a:t>
            </a:r>
          </a:p>
        </p:txBody>
      </p:sp>
    </p:spTree>
    <p:extLst>
      <p:ext uri="{BB962C8B-B14F-4D97-AF65-F5344CB8AC3E}">
        <p14:creationId xmlns:p14="http://schemas.microsoft.com/office/powerpoint/2010/main" val="3767340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verifier.c</a:t>
            </a:r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 rotWithShape="1">
          <a:blip r:embed="rId3">
            <a:alphaModFix/>
          </a:blip>
          <a:srcRect l="1605" t="63430" r="43975" b="9533"/>
          <a:stretch/>
        </p:blipFill>
        <p:spPr>
          <a:xfrm>
            <a:off x="736775" y="1628500"/>
            <a:ext cx="7670451" cy="254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 </a:t>
            </a: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13970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0077AA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br>
              <a:rPr lang="en" sz="1400" dirty="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 dirty="0">
                <a:solidFill>
                  <a:srgbClr val="DD4A68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400" dirty="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400" dirty="0">
                <a:solidFill>
                  <a:srgbClr val="0077AA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400" dirty="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 argc</a:t>
            </a:r>
            <a:r>
              <a:rPr lang="en" sz="1400" dirty="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400" dirty="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>
                <a:solidFill>
                  <a:srgbClr val="0077AA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char</a:t>
            </a:r>
            <a:r>
              <a:rPr lang="en" sz="1400" dirty="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>
                <a:solidFill>
                  <a:srgbClr val="9A6E3A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**</a:t>
            </a:r>
            <a:r>
              <a:rPr lang="en" sz="1400" dirty="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argv</a:t>
            </a:r>
            <a:r>
              <a:rPr lang="en" sz="1400" dirty="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400" dirty="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n" sz="1400" dirty="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 dirty="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400" dirty="0">
                <a:solidFill>
                  <a:srgbClr val="DD4A68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initialize</a:t>
            </a:r>
            <a:r>
              <a:rPr lang="en" sz="1400" dirty="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br>
              <a:rPr lang="en" sz="1400" dirty="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 dirty="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400" dirty="0">
                <a:solidFill>
                  <a:srgbClr val="DD4A68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hammer_cred</a:t>
            </a:r>
            <a:r>
              <a:rPr lang="en" sz="1400" dirty="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400" dirty="0">
                <a:solidFill>
                  <a:srgbClr val="DD4A68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find_cred</a:t>
            </a:r>
            <a:r>
              <a:rPr lang="en" sz="1400" dirty="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());</a:t>
            </a:r>
            <a:br>
              <a:rPr lang="en" sz="1400" dirty="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 dirty="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400" dirty="0">
                <a:solidFill>
                  <a:srgbClr val="DD4A68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msg</a:t>
            </a:r>
            <a:r>
              <a:rPr lang="en" sz="1400" dirty="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400" dirty="0">
                <a:solidFill>
                  <a:srgbClr val="6699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"credentials patched, launching shell...\n"</a:t>
            </a:r>
            <a:r>
              <a:rPr lang="en" sz="1400" dirty="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" sz="1400" dirty="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 dirty="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400" dirty="0">
                <a:solidFill>
                  <a:srgbClr val="0077AA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400" dirty="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400" dirty="0">
                <a:solidFill>
                  <a:srgbClr val="DD4A68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execl</a:t>
            </a:r>
            <a:r>
              <a:rPr lang="en" sz="1400" dirty="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400" dirty="0">
                <a:solidFill>
                  <a:srgbClr val="6699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"/bin/sh"</a:t>
            </a:r>
            <a:r>
              <a:rPr lang="en" sz="1400" dirty="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400" dirty="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>
                <a:solidFill>
                  <a:srgbClr val="6699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"/bin/sh"</a:t>
            </a:r>
            <a:r>
              <a:rPr lang="en" sz="1400" dirty="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400" dirty="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>
                <a:solidFill>
                  <a:srgbClr val="990055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" sz="1400" dirty="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r>
              <a:rPr lang="en" sz="1400" dirty="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n" sz="1400" dirty="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 dirty="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" sz="1400" dirty="0">
                <a:solidFill>
                  <a:srgbClr val="DD4A68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fail</a:t>
            </a:r>
            <a:r>
              <a:rPr lang="en" sz="1400" dirty="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400" dirty="0">
                <a:solidFill>
                  <a:srgbClr val="6699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"exec %s\n"</a:t>
            </a:r>
            <a:r>
              <a:rPr lang="en" sz="1400" dirty="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400" dirty="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 dirty="0">
                <a:solidFill>
                  <a:srgbClr val="DD4A68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strerror</a:t>
            </a:r>
            <a:r>
              <a:rPr lang="en" sz="1400" dirty="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400" dirty="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errno</a:t>
            </a:r>
            <a:r>
              <a:rPr lang="en" sz="1400" dirty="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));</a:t>
            </a:r>
            <a:br>
              <a:rPr lang="en" sz="1400" dirty="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 dirty="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400" dirty="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" sz="1400" dirty="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 dirty="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dirty="0">
              <a:solidFill>
                <a:srgbClr val="999999"/>
              </a:solidFill>
              <a:highlight>
                <a:srgbClr val="F5F2F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8997" y="167875"/>
            <a:ext cx="1836400" cy="137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initialize()</a:t>
            </a: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Creates BPF map</a:t>
            </a:r>
            <a:br>
              <a:rPr lang="en" dirty="0"/>
            </a:br>
            <a:r>
              <a:rPr lang="en" dirty="0"/>
              <a:t>- Data structure consisting of key value pairs</a:t>
            </a:r>
            <a:br>
              <a:rPr lang="en" dirty="0"/>
            </a:br>
            <a:r>
              <a:rPr lang="en" dirty="0"/>
              <a:t>- Returns a file descriptor referring to the map with the specified parameters</a:t>
            </a:r>
            <a:endParaRPr dirty="0"/>
          </a:p>
          <a:p>
            <a:pPr marL="139700" marR="13970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0077AA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100" dirty="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 dirty="0">
                <a:solidFill>
                  <a:srgbClr val="DD4A68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bpf_create_map</a:t>
            </a:r>
            <a:r>
              <a:rPr lang="en" sz="1100" dirty="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 dirty="0">
                <a:solidFill>
                  <a:srgbClr val="0077AA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enum</a:t>
            </a:r>
            <a:r>
              <a:rPr lang="en" sz="1100" dirty="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 bpf_map_type map_type</a:t>
            </a:r>
            <a:r>
              <a:rPr lang="en" sz="1100" dirty="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 dirty="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 dirty="0">
                <a:solidFill>
                  <a:srgbClr val="0077AA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100" dirty="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 key_size</a:t>
            </a:r>
            <a:r>
              <a:rPr lang="en" sz="1100" dirty="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 dirty="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 dirty="0">
                <a:solidFill>
                  <a:srgbClr val="0077AA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100" dirty="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 value_size</a:t>
            </a:r>
            <a:r>
              <a:rPr lang="en" sz="1100" dirty="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br>
              <a:rPr lang="en" sz="1100" dirty="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 dirty="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		   </a:t>
            </a:r>
            <a:r>
              <a:rPr lang="en" sz="1100" dirty="0">
                <a:solidFill>
                  <a:srgbClr val="0077AA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100" dirty="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 max_entries</a:t>
            </a:r>
            <a:r>
              <a:rPr lang="en" sz="1100" dirty="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 dirty="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 dirty="0">
                <a:solidFill>
                  <a:srgbClr val="0077AA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100" dirty="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 map_flags</a:t>
            </a:r>
            <a:r>
              <a:rPr lang="en" sz="1100" dirty="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100" dirty="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 dirty="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n" sz="1100" dirty="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 dirty="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100" dirty="0">
                <a:solidFill>
                  <a:srgbClr val="0077AA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br>
              <a:rPr lang="en" sz="1100" dirty="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 dirty="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100" dirty="0">
                <a:solidFill>
                  <a:srgbClr val="0077AA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100" dirty="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 dirty="0">
                <a:solidFill>
                  <a:srgbClr val="DD4A68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syscall</a:t>
            </a:r>
            <a:r>
              <a:rPr lang="en" sz="1100" dirty="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 dirty="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__NR_bpf</a:t>
            </a:r>
            <a:r>
              <a:rPr lang="en" sz="1100" dirty="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 dirty="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 BPF_MAP_CREATE</a:t>
            </a:r>
            <a:r>
              <a:rPr lang="en" sz="1100" dirty="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 dirty="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 dirty="0">
                <a:solidFill>
                  <a:srgbClr val="9A6E3A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lang="en" sz="1100" dirty="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attr</a:t>
            </a:r>
            <a:r>
              <a:rPr lang="en" sz="1100" dirty="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 dirty="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 dirty="0">
                <a:solidFill>
                  <a:srgbClr val="0077AA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sizeof</a:t>
            </a:r>
            <a:r>
              <a:rPr lang="en" sz="1100" dirty="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 dirty="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attr</a:t>
            </a:r>
            <a:r>
              <a:rPr lang="en" sz="1100" dirty="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));</a:t>
            </a:r>
            <a:br>
              <a:rPr lang="en" sz="1100" dirty="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 dirty="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/>
          </a:p>
          <a:p>
            <a:pPr marL="139700" marR="139700" lvl="0" indent="0" algn="l" rtl="0">
              <a:lnSpc>
                <a:spcPct val="150000"/>
              </a:lnSpc>
              <a:spcBef>
                <a:spcPts val="1600"/>
              </a:spcBef>
              <a:spcAft>
                <a:spcPts val="600"/>
              </a:spcAft>
              <a:buNone/>
            </a:pPr>
            <a:r>
              <a:rPr lang="en" sz="1100" dirty="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mapfd </a:t>
            </a:r>
            <a:r>
              <a:rPr lang="en" sz="1100" dirty="0">
                <a:solidFill>
                  <a:srgbClr val="9A6E3A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 dirty="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 dirty="0">
                <a:solidFill>
                  <a:srgbClr val="DD4A68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bpf_create_map</a:t>
            </a:r>
            <a:r>
              <a:rPr lang="en" sz="1100" dirty="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 dirty="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BPF_MAP_TYPE_ARRAY</a:t>
            </a:r>
            <a:r>
              <a:rPr lang="en" sz="1100" dirty="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 dirty="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 dirty="0">
                <a:solidFill>
                  <a:srgbClr val="0077AA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sizeof</a:t>
            </a:r>
            <a:r>
              <a:rPr lang="en" sz="1100" dirty="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 dirty="0">
                <a:solidFill>
                  <a:srgbClr val="0077AA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100" dirty="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r>
              <a:rPr lang="en" sz="1100" dirty="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 dirty="0">
                <a:solidFill>
                  <a:srgbClr val="0077AA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sizeof</a:t>
            </a:r>
            <a:r>
              <a:rPr lang="en" sz="1100" dirty="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 dirty="0">
                <a:solidFill>
                  <a:srgbClr val="0077AA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long</a:t>
            </a:r>
            <a:r>
              <a:rPr lang="en" sz="1100" dirty="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 dirty="0">
                <a:solidFill>
                  <a:srgbClr val="0077AA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long</a:t>
            </a:r>
            <a:r>
              <a:rPr lang="en" sz="1100" dirty="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r>
              <a:rPr lang="en" sz="1100" dirty="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 dirty="0">
                <a:solidFill>
                  <a:srgbClr val="990055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 dirty="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 dirty="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 dirty="0">
                <a:solidFill>
                  <a:srgbClr val="990055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00" dirty="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initialize()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Evil BPF bypasses verifier</a:t>
            </a:r>
            <a:br>
              <a:rPr lang="en"/>
            </a:br>
            <a:r>
              <a:rPr lang="en"/>
              <a:t>- Calls to macros</a:t>
            </a:r>
            <a:br>
              <a:rPr lang="en"/>
            </a:br>
            <a:r>
              <a:rPr lang="en"/>
              <a:t>  + Macros are blocks of code given a name. Any occurence of the name is replaced by the value of the macro.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BPF instruction set that bypasses the verify function: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139700" marR="13970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77AA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40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>
                <a:solidFill>
                  <a:srgbClr val="DD4A68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bpf_prog_load</a:t>
            </a:r>
            <a:r>
              <a:rPr lang="en" sz="140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40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BPF_PROG_TYPE_SOCKET_FILTER</a:t>
            </a:r>
            <a:r>
              <a:rPr lang="en" sz="140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40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 prog</a:t>
            </a:r>
            <a:r>
              <a:rPr lang="en" sz="140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40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>
                <a:solidFill>
                  <a:srgbClr val="0077AA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sizeof</a:t>
            </a:r>
            <a:r>
              <a:rPr lang="en" sz="140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40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prog</a:t>
            </a:r>
            <a:r>
              <a:rPr lang="en" sz="140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r>
              <a:rPr lang="en" sz="140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>
                <a:solidFill>
                  <a:srgbClr val="6699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"GPL"</a:t>
            </a:r>
            <a:r>
              <a:rPr lang="en" sz="140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40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>
                <a:solidFill>
                  <a:srgbClr val="990055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40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400">
              <a:solidFill>
                <a:srgbClr val="999999"/>
              </a:solidFill>
              <a:highlight>
                <a:srgbClr val="F5F2F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 rotWithShape="1">
          <a:blip r:embed="rId3">
            <a:alphaModFix/>
          </a:blip>
          <a:srcRect l="10034" t="29637" r="37510" b="55977"/>
          <a:stretch/>
        </p:blipFill>
        <p:spPr>
          <a:xfrm>
            <a:off x="963713" y="3137800"/>
            <a:ext cx="7216576" cy="131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150337B-43AD-47EA-815B-39A15B89D0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600" t="50000" r="17333" b="45244"/>
          <a:stretch/>
        </p:blipFill>
        <p:spPr>
          <a:xfrm>
            <a:off x="4167690" y="1093850"/>
            <a:ext cx="4122870" cy="3794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7357E2-B01B-4314-8BB5-A268DDA445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979" t="37687" r="17200" b="58281"/>
          <a:stretch/>
        </p:blipFill>
        <p:spPr>
          <a:xfrm>
            <a:off x="4167690" y="847701"/>
            <a:ext cx="4122870" cy="31356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INITIALIZE()</a:t>
            </a:r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socketpair</a:t>
            </a:r>
            <a:br>
              <a:rPr lang="en" sz="110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100">
                <a:solidFill>
                  <a:srgbClr val="0077AA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10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DD4A68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socketpair</a:t>
            </a:r>
            <a:r>
              <a:rPr lang="en" sz="110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AF_UNIX</a:t>
            </a:r>
            <a:r>
              <a:rPr lang="en" sz="110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 SOCK_DGRAM</a:t>
            </a:r>
            <a:r>
              <a:rPr lang="en" sz="110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990055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0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 sockets</a:t>
            </a:r>
            <a:r>
              <a:rPr lang="en" sz="110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r>
              <a:rPr lang="en" sz="110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n" sz="110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" sz="1100">
                <a:solidFill>
                  <a:srgbClr val="DD4A68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fail</a:t>
            </a:r>
            <a:r>
              <a:rPr lang="en" sz="110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6699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"failed to create socket pair '%s'\n"</a:t>
            </a:r>
            <a:r>
              <a:rPr lang="en" sz="110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DD4A68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strerror</a:t>
            </a:r>
            <a:r>
              <a:rPr lang="en" sz="110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errno</a:t>
            </a:r>
            <a:r>
              <a:rPr lang="en" sz="110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));</a:t>
            </a:r>
            <a:br>
              <a:rPr lang="en" sz="110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10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" sz="110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sz="1100">
              <a:solidFill>
                <a:srgbClr val="000000"/>
              </a:solidFill>
              <a:highlight>
                <a:srgbClr val="F5F2F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Attach BPF backdoor to socket</a:t>
            </a:r>
            <a:br>
              <a:rPr lang="en" sz="110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100">
                <a:solidFill>
                  <a:srgbClr val="0077AA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10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DD4A68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setsockopt</a:t>
            </a:r>
            <a:r>
              <a:rPr lang="en" sz="110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sockets</a:t>
            </a:r>
            <a:r>
              <a:rPr lang="en" sz="110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100">
                <a:solidFill>
                  <a:srgbClr val="990055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r>
              <a:rPr lang="en" sz="110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 SOL_SOCKET</a:t>
            </a:r>
            <a:r>
              <a:rPr lang="en" sz="110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 SO_ATTACH_BPF</a:t>
            </a:r>
            <a:r>
              <a:rPr lang="en" sz="110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9A6E3A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lang="en" sz="110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progfd</a:t>
            </a:r>
            <a:r>
              <a:rPr lang="en" sz="110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0077AA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sizeof</a:t>
            </a:r>
            <a:r>
              <a:rPr lang="en" sz="110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progfd</a:t>
            </a:r>
            <a:r>
              <a:rPr lang="en" sz="110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r>
              <a:rPr lang="en" sz="110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9A6E3A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10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990055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0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10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n" sz="110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" sz="1100">
                <a:solidFill>
                  <a:srgbClr val="DD4A68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fail</a:t>
            </a:r>
            <a:r>
              <a:rPr lang="en" sz="110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6699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"setsockopt '%s'\n"</a:t>
            </a:r>
            <a:r>
              <a:rPr lang="en" sz="110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DD4A68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strerror</a:t>
            </a:r>
            <a:r>
              <a:rPr lang="en" sz="110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errno</a:t>
            </a:r>
            <a:r>
              <a:rPr lang="en" sz="110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));</a:t>
            </a:r>
            <a:br>
              <a:rPr lang="en" sz="110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000000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100">
                <a:solidFill>
                  <a:srgbClr val="999999"/>
                </a:solidFill>
                <a:highlight>
                  <a:srgbClr val="F5F2F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solidFill>
                <a:srgbClr val="999999"/>
              </a:solidFill>
              <a:highlight>
                <a:srgbClr val="F5F2F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1115</Words>
  <Application>Microsoft Office PowerPoint</Application>
  <PresentationFormat>On-screen Show (16:9)</PresentationFormat>
  <Paragraphs>84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Source Code Pro</vt:lpstr>
      <vt:lpstr>Wingdings</vt:lpstr>
      <vt:lpstr>Times New Roman</vt:lpstr>
      <vt:lpstr>Arial</vt:lpstr>
      <vt:lpstr>Consolas</vt:lpstr>
      <vt:lpstr>Amatic SC</vt:lpstr>
      <vt:lpstr>Beach Day</vt:lpstr>
      <vt:lpstr> CVE-2017-16995</vt:lpstr>
      <vt:lpstr>Vulnerability: CVE-2017-16995 </vt:lpstr>
      <vt:lpstr>Cause of Vulnerability</vt:lpstr>
      <vt:lpstr>Two cases in the check_alu_op() function:</vt:lpstr>
      <vt:lpstr>verifier.c</vt:lpstr>
      <vt:lpstr>Exploit </vt:lpstr>
      <vt:lpstr>initialize()</vt:lpstr>
      <vt:lpstr>initialize() </vt:lpstr>
      <vt:lpstr>INITIALIZE()</vt:lpstr>
      <vt:lpstr>FIND_CRED()</vt:lpstr>
      <vt:lpstr>FIND_CRED()</vt:lpstr>
      <vt:lpstr>HAMMER_CRED()</vt:lpstr>
      <vt:lpstr>PowerPoint Presentation</vt:lpstr>
      <vt:lpstr>Demo of Exploit</vt:lpstr>
      <vt:lpstr>Conclusion (How it affects CIA Triad)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CVE-2017-16995</dc:title>
  <cp:lastModifiedBy>Daniel Elice</cp:lastModifiedBy>
  <cp:revision>9</cp:revision>
  <cp:lastPrinted>2018-12-03T17:43:47Z</cp:lastPrinted>
  <dcterms:modified xsi:type="dcterms:W3CDTF">2018-12-04T00:14:41Z</dcterms:modified>
</cp:coreProperties>
</file>